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71" r:id="rId4"/>
    <p:sldId id="259" r:id="rId5"/>
    <p:sldId id="261" r:id="rId6"/>
    <p:sldId id="262" r:id="rId7"/>
    <p:sldId id="269" r:id="rId8"/>
    <p:sldId id="270" r:id="rId9"/>
    <p:sldId id="264" r:id="rId10"/>
    <p:sldId id="260" r:id="rId11"/>
    <p:sldId id="266" r:id="rId12"/>
    <p:sldId id="267" r:id="rId13"/>
    <p:sldId id="268" r:id="rId14"/>
    <p:sldId id="274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33" autoAdjust="0"/>
  </p:normalViewPr>
  <p:slideViewPr>
    <p:cSldViewPr>
      <p:cViewPr>
        <p:scale>
          <a:sx n="60" d="100"/>
          <a:sy n="60" d="100"/>
        </p:scale>
        <p:origin x="-1560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xVal>
            <c:numRef>
              <c:f>Hoja1!$C$5:$C$11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xVal>
          <c:yVal>
            <c:numRef>
              <c:f>Hoja1!$D$5:$D$11</c:f>
              <c:numCache>
                <c:formatCode>General</c:formatCode>
                <c:ptCount val="7"/>
                <c:pt idx="0">
                  <c:v>39</c:v>
                </c:pt>
                <c:pt idx="1">
                  <c:v>32</c:v>
                </c:pt>
                <c:pt idx="2">
                  <c:v>42</c:v>
                </c:pt>
                <c:pt idx="3">
                  <c:v>40</c:v>
                </c:pt>
                <c:pt idx="4">
                  <c:v>40</c:v>
                </c:pt>
                <c:pt idx="5">
                  <c:v>46</c:v>
                </c:pt>
                <c:pt idx="6">
                  <c:v>36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518592"/>
        <c:axId val="63520128"/>
      </c:scatterChart>
      <c:valAx>
        <c:axId val="63518592"/>
        <c:scaling>
          <c:orientation val="minMax"/>
          <c:max val="2013"/>
          <c:min val="2007"/>
        </c:scaling>
        <c:delete val="0"/>
        <c:axPos val="b"/>
        <c:numFmt formatCode="General" sourceLinked="1"/>
        <c:majorTickMark val="out"/>
        <c:minorTickMark val="none"/>
        <c:tickLblPos val="nextTo"/>
        <c:crossAx val="63520128"/>
        <c:crosses val="autoZero"/>
        <c:crossBetween val="midCat"/>
      </c:valAx>
      <c:valAx>
        <c:axId val="635201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Notas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351859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dirty="0" smtClean="0"/>
              <a:t>Haga clic para modificar el estilo de subtítulo del patrón</a:t>
            </a:r>
            <a:endParaRPr kumimoji="0" lang="en-US" dirty="0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C4F74E87-B111-4664-959D-8568CCC32AFC}" type="datetimeFigureOut">
              <a:rPr lang="es-ES" smtClean="0"/>
              <a:t>08/05/2013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993E4C83-CB9C-4AE4-AC50-CA2152FAF1C2}" type="slidenum">
              <a:rPr lang="es-ES" smtClean="0"/>
              <a:t>‹Nº›</a:t>
            </a:fld>
            <a:endParaRPr lang="es-ES"/>
          </a:p>
        </p:txBody>
      </p:sp>
      <p:sp>
        <p:nvSpPr>
          <p:cNvPr id="21" name="20 Rectángulo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32 Rectángulo"/>
          <p:cNvSpPr/>
          <p:nvPr/>
        </p:nvSpPr>
        <p:spPr>
          <a:xfrm>
            <a:off x="914400" y="5048250"/>
            <a:ext cx="7315200" cy="973038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Rectángulo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rgbClr val="C00000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>
            <a:off x="914400" y="5048250"/>
            <a:ext cx="228600" cy="973038"/>
          </a:xfrm>
          <a:prstGeom prst="rect">
            <a:avLst/>
          </a:prstGeom>
          <a:solidFill>
            <a:schemeClr val="tx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74E87-B111-4664-959D-8568CCC32AFC}" type="datetimeFigureOut">
              <a:rPr lang="es-ES" smtClean="0"/>
              <a:t>08/05/2013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4C83-CB9C-4AE4-AC50-CA2152FAF1C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74E87-B111-4664-959D-8568CCC32AFC}" type="datetimeFigureOut">
              <a:rPr lang="es-ES" smtClean="0"/>
              <a:t>08/05/2013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4C83-CB9C-4AE4-AC50-CA2152FAF1C2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74E87-B111-4664-959D-8568CCC32AFC}" type="datetimeFigureOut">
              <a:rPr lang="es-ES" smtClean="0"/>
              <a:t>08/05/2013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4C83-CB9C-4AE4-AC50-CA2152FAF1C2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C4F74E87-B111-4664-959D-8568CCC32AFC}" type="datetimeFigureOut">
              <a:rPr lang="es-ES" smtClean="0"/>
              <a:t>08/05/2013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993E4C83-CB9C-4AE4-AC50-CA2152FAF1C2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74E87-B111-4664-959D-8568CCC32AFC}" type="datetimeFigureOut">
              <a:rPr lang="es-ES" smtClean="0"/>
              <a:t>08/05/2013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4C83-CB9C-4AE4-AC50-CA2152FAF1C2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74E87-B111-4664-959D-8568CCC32AFC}" type="datetimeFigureOut">
              <a:rPr lang="es-ES" smtClean="0"/>
              <a:t>08/05/2013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4C83-CB9C-4AE4-AC50-CA2152FAF1C2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74E87-B111-4664-959D-8568CCC32AFC}" type="datetimeFigureOut">
              <a:rPr lang="es-ES" smtClean="0"/>
              <a:t>08/05/2013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4C83-CB9C-4AE4-AC50-CA2152FAF1C2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74E87-B111-4664-959D-8568CCC32AFC}" type="datetimeFigureOut">
              <a:rPr lang="es-ES" smtClean="0"/>
              <a:t>08/05/2013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4C83-CB9C-4AE4-AC50-CA2152FAF1C2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74E87-B111-4664-959D-8568CCC32AFC}" type="datetimeFigureOut">
              <a:rPr lang="es-ES" smtClean="0"/>
              <a:t>08/05/2013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4C83-CB9C-4AE4-AC50-CA2152FAF1C2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74E87-B111-4664-959D-8568CCC32AFC}" type="datetimeFigureOut">
              <a:rPr lang="es-ES" smtClean="0"/>
              <a:t>08/05/2013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4C83-CB9C-4AE4-AC50-CA2152FAF1C2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4F74E87-B111-4664-959D-8568CCC32AFC}" type="datetimeFigureOut">
              <a:rPr lang="es-ES" smtClean="0"/>
              <a:t>08/05/2013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93E4C83-CB9C-4AE4-AC50-CA2152FAF1C2}" type="slidenum">
              <a:rPr lang="es-ES" smtClean="0"/>
              <a:t>‹Nº›</a:t>
            </a:fld>
            <a:endParaRPr lang="es-ES"/>
          </a:p>
        </p:txBody>
      </p:sp>
      <p:sp>
        <p:nvSpPr>
          <p:cNvPr id="28" name="2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Conector recto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jpeg"/><Relationship Id="rId18" Type="http://schemas.openxmlformats.org/officeDocument/2006/relationships/image" Target="../media/image33.jpeg"/><Relationship Id="rId26" Type="http://schemas.openxmlformats.org/officeDocument/2006/relationships/image" Target="../media/image41.jpeg"/><Relationship Id="rId39" Type="http://schemas.openxmlformats.org/officeDocument/2006/relationships/image" Target="../media/image54.jpeg"/><Relationship Id="rId21" Type="http://schemas.openxmlformats.org/officeDocument/2006/relationships/image" Target="../media/image36.jpeg"/><Relationship Id="rId34" Type="http://schemas.openxmlformats.org/officeDocument/2006/relationships/image" Target="../media/image49.jpeg"/><Relationship Id="rId42" Type="http://schemas.openxmlformats.org/officeDocument/2006/relationships/image" Target="../media/image57.png"/><Relationship Id="rId47" Type="http://schemas.openxmlformats.org/officeDocument/2006/relationships/image" Target="../media/image62.jpeg"/><Relationship Id="rId50" Type="http://schemas.openxmlformats.org/officeDocument/2006/relationships/image" Target="../media/image65.jpeg"/><Relationship Id="rId55" Type="http://schemas.openxmlformats.org/officeDocument/2006/relationships/image" Target="../media/image70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17" Type="http://schemas.openxmlformats.org/officeDocument/2006/relationships/image" Target="../media/image32.jpeg"/><Relationship Id="rId25" Type="http://schemas.openxmlformats.org/officeDocument/2006/relationships/image" Target="../media/image40.png"/><Relationship Id="rId33" Type="http://schemas.openxmlformats.org/officeDocument/2006/relationships/image" Target="../media/image48.jpeg"/><Relationship Id="rId38" Type="http://schemas.openxmlformats.org/officeDocument/2006/relationships/image" Target="../media/image53.jpeg"/><Relationship Id="rId46" Type="http://schemas.openxmlformats.org/officeDocument/2006/relationships/image" Target="../media/image61.jpeg"/><Relationship Id="rId2" Type="http://schemas.openxmlformats.org/officeDocument/2006/relationships/image" Target="../media/image17.jpeg"/><Relationship Id="rId16" Type="http://schemas.openxmlformats.org/officeDocument/2006/relationships/image" Target="../media/image31.jpeg"/><Relationship Id="rId20" Type="http://schemas.openxmlformats.org/officeDocument/2006/relationships/image" Target="../media/image35.jpeg"/><Relationship Id="rId29" Type="http://schemas.openxmlformats.org/officeDocument/2006/relationships/image" Target="../media/image44.png"/><Relationship Id="rId41" Type="http://schemas.openxmlformats.org/officeDocument/2006/relationships/image" Target="../media/image56.jpeg"/><Relationship Id="rId54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24" Type="http://schemas.openxmlformats.org/officeDocument/2006/relationships/image" Target="../media/image39.jpeg"/><Relationship Id="rId32" Type="http://schemas.openxmlformats.org/officeDocument/2006/relationships/image" Target="../media/image47.jpeg"/><Relationship Id="rId37" Type="http://schemas.openxmlformats.org/officeDocument/2006/relationships/image" Target="../media/image52.jpeg"/><Relationship Id="rId40" Type="http://schemas.openxmlformats.org/officeDocument/2006/relationships/image" Target="../media/image55.jpeg"/><Relationship Id="rId45" Type="http://schemas.openxmlformats.org/officeDocument/2006/relationships/image" Target="../media/image60.jpeg"/><Relationship Id="rId53" Type="http://schemas.openxmlformats.org/officeDocument/2006/relationships/image" Target="../media/image68.jpeg"/><Relationship Id="rId5" Type="http://schemas.openxmlformats.org/officeDocument/2006/relationships/image" Target="../media/image20.png"/><Relationship Id="rId15" Type="http://schemas.openxmlformats.org/officeDocument/2006/relationships/image" Target="../media/image30.jpeg"/><Relationship Id="rId23" Type="http://schemas.openxmlformats.org/officeDocument/2006/relationships/image" Target="../media/image38.jpeg"/><Relationship Id="rId28" Type="http://schemas.openxmlformats.org/officeDocument/2006/relationships/image" Target="../media/image43.jpeg"/><Relationship Id="rId36" Type="http://schemas.openxmlformats.org/officeDocument/2006/relationships/image" Target="../media/image51.jpeg"/><Relationship Id="rId49" Type="http://schemas.openxmlformats.org/officeDocument/2006/relationships/image" Target="../media/image64.jpeg"/><Relationship Id="rId10" Type="http://schemas.openxmlformats.org/officeDocument/2006/relationships/image" Target="../media/image25.jpeg"/><Relationship Id="rId19" Type="http://schemas.openxmlformats.org/officeDocument/2006/relationships/image" Target="../media/image34.jpeg"/><Relationship Id="rId31" Type="http://schemas.openxmlformats.org/officeDocument/2006/relationships/image" Target="../media/image46.jpeg"/><Relationship Id="rId44" Type="http://schemas.openxmlformats.org/officeDocument/2006/relationships/image" Target="../media/image59.jpeg"/><Relationship Id="rId52" Type="http://schemas.openxmlformats.org/officeDocument/2006/relationships/image" Target="../media/image67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Relationship Id="rId22" Type="http://schemas.openxmlformats.org/officeDocument/2006/relationships/image" Target="../media/image37.jpeg"/><Relationship Id="rId27" Type="http://schemas.openxmlformats.org/officeDocument/2006/relationships/image" Target="../media/image42.jpeg"/><Relationship Id="rId30" Type="http://schemas.openxmlformats.org/officeDocument/2006/relationships/image" Target="../media/image45.jpeg"/><Relationship Id="rId35" Type="http://schemas.openxmlformats.org/officeDocument/2006/relationships/image" Target="../media/image50.jpeg"/><Relationship Id="rId43" Type="http://schemas.openxmlformats.org/officeDocument/2006/relationships/image" Target="../media/image58.jpeg"/><Relationship Id="rId48" Type="http://schemas.openxmlformats.org/officeDocument/2006/relationships/image" Target="../media/image63.jpeg"/><Relationship Id="rId56" Type="http://schemas.openxmlformats.org/officeDocument/2006/relationships/image" Target="../media/image71.jpeg"/><Relationship Id="rId8" Type="http://schemas.openxmlformats.org/officeDocument/2006/relationships/image" Target="../media/image23.jpeg"/><Relationship Id="rId51" Type="http://schemas.openxmlformats.org/officeDocument/2006/relationships/image" Target="../media/image66.jpeg"/><Relationship Id="rId3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19200" y="3717032"/>
            <a:ext cx="6858000" cy="9906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Anuario </a:t>
            </a:r>
            <a:r>
              <a:rPr lang="es-ES" dirty="0" err="1" smtClean="0"/>
              <a:t>ThinkEPI</a:t>
            </a:r>
            <a:r>
              <a:rPr lang="es-ES" dirty="0" smtClean="0"/>
              <a:t> v7</a:t>
            </a:r>
            <a:br>
              <a:rPr lang="es-ES" dirty="0" smtClean="0"/>
            </a:br>
            <a:r>
              <a:rPr lang="es-ES" sz="2700" dirty="0" smtClean="0"/>
              <a:t>Crónica de una profesión en época de crisis</a:t>
            </a:r>
            <a:br>
              <a:rPr lang="es-ES" sz="2700" dirty="0" smtClean="0"/>
            </a:b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7025208" cy="896838"/>
          </a:xfrm>
        </p:spPr>
        <p:txBody>
          <a:bodyPr>
            <a:normAutofit fontScale="62500" lnSpcReduction="20000"/>
          </a:bodyPr>
          <a:lstStyle/>
          <a:p>
            <a:r>
              <a:rPr lang="es-ES" b="1" dirty="0" smtClean="0">
                <a:solidFill>
                  <a:srgbClr val="111111"/>
                </a:solidFill>
              </a:rPr>
              <a:t>Enrique Orduña-Malea</a:t>
            </a:r>
          </a:p>
          <a:p>
            <a:r>
              <a:rPr lang="es-ES" b="1" dirty="0" smtClean="0">
                <a:solidFill>
                  <a:srgbClr val="111111"/>
                </a:solidFill>
              </a:rPr>
              <a:t>3ª Conferencia sobre calidad de revistas de ciencias sociales y humanidades (CRECS 2013)</a:t>
            </a:r>
          </a:p>
          <a:p>
            <a:r>
              <a:rPr lang="es-ES" b="1" dirty="0" smtClean="0">
                <a:solidFill>
                  <a:srgbClr val="111111"/>
                </a:solidFill>
              </a:rPr>
              <a:t>Universidad de Sevilla, 9 de mayo de 2013.</a:t>
            </a:r>
            <a:endParaRPr lang="es-ES" b="1" dirty="0">
              <a:solidFill>
                <a:srgbClr val="111111"/>
              </a:solidFill>
            </a:endParaRPr>
          </a:p>
        </p:txBody>
      </p:sp>
      <p:pic>
        <p:nvPicPr>
          <p:cNvPr id="1028" name="Picture 4" descr="Grupo ThinkEPI - Port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597162"/>
            <a:ext cx="3096344" cy="903846"/>
          </a:xfrm>
          <a:prstGeom prst="rect">
            <a:avLst/>
          </a:prstGeom>
          <a:noFill/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5" y="6093296"/>
            <a:ext cx="757312" cy="519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115351"/>
            <a:ext cx="1525066" cy="49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9" y="379300"/>
            <a:ext cx="2847076" cy="31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Difusión y comunicación</a:t>
            </a:r>
            <a:endParaRPr lang="es-ES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545" y="2046725"/>
            <a:ext cx="2469927" cy="2246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46724"/>
            <a:ext cx="2700050" cy="2246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046725"/>
            <a:ext cx="2376264" cy="2246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Flecha derecha"/>
          <p:cNvSpPr/>
          <p:nvPr/>
        </p:nvSpPr>
        <p:spPr>
          <a:xfrm>
            <a:off x="2951570" y="2852936"/>
            <a:ext cx="61231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15 Flecha derecha"/>
          <p:cNvSpPr/>
          <p:nvPr/>
        </p:nvSpPr>
        <p:spPr>
          <a:xfrm>
            <a:off x="5796136" y="2852936"/>
            <a:ext cx="61231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2 CuadroTexto"/>
          <p:cNvSpPr txBox="1"/>
          <p:nvPr/>
        </p:nvSpPr>
        <p:spPr>
          <a:xfrm>
            <a:off x="827584" y="4427820"/>
            <a:ext cx="1373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Fase I. </a:t>
            </a:r>
            <a:r>
              <a:rPr lang="es-ES_tradnl" dirty="0" err="1" smtClean="0"/>
              <a:t>Iwetel</a:t>
            </a:r>
            <a:endParaRPr lang="en-US" dirty="0"/>
          </a:p>
        </p:txBody>
      </p:sp>
      <p:sp>
        <p:nvSpPr>
          <p:cNvPr id="18" name="17 CuadroTexto"/>
          <p:cNvSpPr txBox="1"/>
          <p:nvPr/>
        </p:nvSpPr>
        <p:spPr>
          <a:xfrm>
            <a:off x="3921181" y="4427820"/>
            <a:ext cx="1279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Fase II. Web</a:t>
            </a:r>
            <a:endParaRPr lang="en-US" dirty="0"/>
          </a:p>
        </p:txBody>
      </p:sp>
      <p:sp>
        <p:nvSpPr>
          <p:cNvPr id="19" name="18 CuadroTexto"/>
          <p:cNvSpPr txBox="1"/>
          <p:nvPr/>
        </p:nvSpPr>
        <p:spPr>
          <a:xfrm>
            <a:off x="6946006" y="4427820"/>
            <a:ext cx="1646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Fase III. Anuario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Datos web (2012)</a:t>
            </a:r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645024"/>
            <a:ext cx="8208912" cy="2505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4211960" y="1785590"/>
            <a:ext cx="2808312" cy="1015663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s-ES" sz="2000" dirty="0"/>
              <a:t>86.647 visitantes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s-ES" sz="2000" dirty="0"/>
              <a:t>69.111 visitas únicas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s-ES" sz="2000" dirty="0"/>
              <a:t>119.558 páginas vistas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547664" y="1924089"/>
            <a:ext cx="2448272" cy="707886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s-ES" sz="2000" dirty="0" smtClean="0"/>
              <a:t>284 artículos</a:t>
            </a:r>
            <a:endParaRPr lang="es-ES" sz="2000" dirty="0"/>
          </a:p>
          <a:p>
            <a:pPr marL="342900" indent="-342900">
              <a:buFont typeface="Wingdings" pitchFamily="2" charset="2"/>
              <a:buChar char="ü"/>
            </a:pPr>
            <a:r>
              <a:rPr lang="es-ES" sz="2000" dirty="0" smtClean="0"/>
              <a:t>375 comentarios</a:t>
            </a:r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Datos web (2012)</a:t>
            </a:r>
            <a:endParaRPr lang="es-E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336267"/>
            <a:ext cx="4536504" cy="2308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45024"/>
            <a:ext cx="7992888" cy="2666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Datos web (2012)</a:t>
            </a:r>
            <a:endParaRPr lang="es-ES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340768"/>
            <a:ext cx="5328592" cy="500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987822" y="5013176"/>
            <a:ext cx="34179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000" dirty="0" smtClean="0"/>
              <a:t>Muchas gracias!</a:t>
            </a:r>
            <a:endParaRPr lang="en-US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69" y="1423670"/>
            <a:ext cx="7145631" cy="327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398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Presentación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Equipo de redacción</a:t>
            </a:r>
            <a:endParaRPr lang="es-ES" dirty="0"/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3" y="1916833"/>
            <a:ext cx="1174207" cy="13681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3" y="3501008"/>
            <a:ext cx="1174207" cy="13681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3501008"/>
            <a:ext cx="1174383" cy="13683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16221"/>
            <a:ext cx="1174383" cy="13687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995936" y="1863402"/>
            <a:ext cx="259228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smtClean="0"/>
              <a:t>Director:</a:t>
            </a:r>
          </a:p>
          <a:p>
            <a:r>
              <a:rPr lang="es-ES_tradnl" dirty="0" err="1" smtClean="0"/>
              <a:t>Tomàs</a:t>
            </a:r>
            <a:r>
              <a:rPr lang="es-ES_tradnl" dirty="0" smtClean="0"/>
              <a:t> </a:t>
            </a:r>
            <a:r>
              <a:rPr lang="es-ES_tradnl" dirty="0" err="1" smtClean="0"/>
              <a:t>Baiget</a:t>
            </a:r>
            <a:endParaRPr lang="es-ES_tradnl" dirty="0" smtClean="0"/>
          </a:p>
          <a:p>
            <a:endParaRPr lang="es-ES_tradnl" sz="1200" b="1" dirty="0" smtClean="0"/>
          </a:p>
          <a:p>
            <a:r>
              <a:rPr lang="es-ES_tradnl" sz="2000" b="1" dirty="0" smtClean="0"/>
              <a:t>Subdirector</a:t>
            </a:r>
            <a:r>
              <a:rPr lang="es-ES_tradnl" sz="2200" b="1" dirty="0" smtClean="0"/>
              <a:t>:</a:t>
            </a:r>
          </a:p>
          <a:p>
            <a:r>
              <a:rPr lang="es-ES_tradnl" dirty="0" smtClean="0"/>
              <a:t>Javier </a:t>
            </a:r>
            <a:r>
              <a:rPr lang="es-ES_tradnl" dirty="0" err="1" smtClean="0"/>
              <a:t>Guallar</a:t>
            </a:r>
            <a:endParaRPr lang="es-ES_tradnl" dirty="0" smtClean="0"/>
          </a:p>
          <a:p>
            <a:endParaRPr lang="es-ES_tradnl" sz="1200" b="1" dirty="0" smtClean="0"/>
          </a:p>
          <a:p>
            <a:r>
              <a:rPr lang="es-ES_tradnl" sz="2000" b="1" dirty="0" smtClean="0"/>
              <a:t>Coordinador:</a:t>
            </a:r>
          </a:p>
          <a:p>
            <a:r>
              <a:rPr lang="es-ES_tradnl" dirty="0" smtClean="0"/>
              <a:t>Enrique Orduña-Malea</a:t>
            </a:r>
          </a:p>
          <a:p>
            <a:endParaRPr lang="es-ES_tradnl" sz="1200" b="1" dirty="0" smtClean="0"/>
          </a:p>
          <a:p>
            <a:r>
              <a:rPr lang="es-ES_tradnl" sz="2000" b="1" dirty="0" smtClean="0"/>
              <a:t>Redactora jefe</a:t>
            </a:r>
          </a:p>
          <a:p>
            <a:r>
              <a:rPr lang="es-ES_tradnl" dirty="0" smtClean="0"/>
              <a:t>Isabel Olea</a:t>
            </a:r>
          </a:p>
        </p:txBody>
      </p:sp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069" y="5271132"/>
            <a:ext cx="75608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153" y="5271132"/>
            <a:ext cx="75608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237" y="5271132"/>
            <a:ext cx="75608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985" y="5271132"/>
            <a:ext cx="75608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901" y="5271132"/>
            <a:ext cx="75608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8" name="Picture 3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758" y="5271132"/>
            <a:ext cx="75608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271132"/>
            <a:ext cx="756084" cy="1008112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Presentación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Grupo </a:t>
            </a:r>
            <a:r>
              <a:rPr lang="es-ES" dirty="0" err="1" smtClean="0"/>
              <a:t>ThinkEPI</a:t>
            </a:r>
            <a:endParaRPr lang="es-ES" dirty="0"/>
          </a:p>
        </p:txBody>
      </p:sp>
      <p:pic>
        <p:nvPicPr>
          <p:cNvPr id="9218" name="Picture 2" descr="Ernest Abad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1920338"/>
            <a:ext cx="554350" cy="78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sidro F. Aguil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66" y="1920339"/>
            <a:ext cx="556819" cy="79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Rafael Aleixandre-Benav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954" y="1920339"/>
            <a:ext cx="554350" cy="78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María Luisa Álvarez de Toledo Saavedr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437" y="1926505"/>
            <a:ext cx="556815" cy="79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Lluís M. Anglada i de Ferr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100" y="1916826"/>
            <a:ext cx="556820" cy="79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Natalia Arroyo-Vázquez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916833"/>
            <a:ext cx="554351" cy="78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Tomàs Baige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02395"/>
            <a:ext cx="556814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Carlos Benito-Ama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97508"/>
            <a:ext cx="560250" cy="79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4" name="Picture 18" descr="Josep Cobarsí-Morale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303" y="1897508"/>
            <a:ext cx="556819" cy="79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6" name="Picture 20" descr="Lluís Codin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419" y="1897508"/>
            <a:ext cx="556816" cy="79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8" name="Picture 22" descr="José-Antonio Cordón-García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086" y="1897508"/>
            <a:ext cx="553567" cy="78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0" name="Picture 24" descr="Adela d'Alòs-Mon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398" y="1888005"/>
            <a:ext cx="560248" cy="79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2" name="Picture 26" descr="Pablo De-Castr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80928"/>
            <a:ext cx="554350" cy="78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4" name="Picture 28" descr="Félix de Moya Anegón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036" y="2780929"/>
            <a:ext cx="554349" cy="78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6" name="Picture 30" descr="Emilio Delgado López-Cóza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954" y="2793366"/>
            <a:ext cx="554350" cy="78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8" name="Picture 32" descr="Javier Díaz Noci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437" y="2793366"/>
            <a:ext cx="554920" cy="78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50" name="Picture 34" descr="Ricardo Eíto-Brun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100" y="2780929"/>
            <a:ext cx="554920" cy="78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52" name="Picture 36" descr="Antonia Ferrer-Sapena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905" y="2780928"/>
            <a:ext cx="554350" cy="78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54" name="Picture 38" descr="Jorge Franganillo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893" y="2793366"/>
            <a:ext cx="554921" cy="78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56" name="Picture 40" descr="Francisco-Javier García-Marco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94179"/>
            <a:ext cx="554349" cy="78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58" name="Picture 42" descr="Elisa García-Morales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303" y="2793366"/>
            <a:ext cx="554349" cy="78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60" name="Picture 44" descr="Elea Giménez-Toledo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419" y="2793365"/>
            <a:ext cx="554350" cy="78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62" name="Picture 46" descr="José-Antonio Gómez-Hernández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304" y="2781743"/>
            <a:ext cx="554349" cy="78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64" name="Picture 48" descr="Nieves González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398" y="2794179"/>
            <a:ext cx="554350" cy="78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66" name="Picture 50" descr="Javier Guallar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45024"/>
            <a:ext cx="554350" cy="78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68" name="Picture 52" descr="Tony Hernández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66" y="3645024"/>
            <a:ext cx="554349" cy="78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70" name="Picture 54" descr="Enrique Herrera-Viedma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381" y="3645024"/>
            <a:ext cx="554350" cy="78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72" name="Picture 56" descr="Fernando Juárez Urquijo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902" y="3645024"/>
            <a:ext cx="554350" cy="78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74" name="Picture 58" descr="Pablo Lara Navarra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100" y="3652176"/>
            <a:ext cx="554351" cy="78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76" name="Picture 60" descr="Javier Leiva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895" y="3652176"/>
            <a:ext cx="548415" cy="50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2" descr="Alexandre López-Borull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473" y="3652178"/>
            <a:ext cx="554350" cy="78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4" descr="Eugenio López de Quintana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3652178"/>
            <a:ext cx="554350" cy="78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66" descr="Roser Lozano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302" y="3652178"/>
            <a:ext cx="554350" cy="78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8" descr="David Maniega Legarda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417" y="3652178"/>
            <a:ext cx="554352" cy="78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70" descr="Mari Carmen Marcos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004" y="3652183"/>
            <a:ext cx="554348" cy="78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72" descr="Pere Masip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398" y="3652184"/>
            <a:ext cx="554348" cy="78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74" descr="Eva Méndez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2" y="4509120"/>
            <a:ext cx="554348" cy="78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76" descr="José-Antonio Merlo-Vega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037" y="4509120"/>
            <a:ext cx="554348" cy="78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78" descr="José Antonio Millán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954" y="4509119"/>
            <a:ext cx="554348" cy="78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80" descr="José Antonio Moreiro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904" y="4519170"/>
            <a:ext cx="554348" cy="78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3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387" y="4519170"/>
            <a:ext cx="556820" cy="79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5" descr="Enrique Orduna-Malea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369" y="4519170"/>
            <a:ext cx="556820" cy="79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7" descr="Juan-Antonio Pastor-Sánchez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475" y="4522687"/>
            <a:ext cx="554348" cy="78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9" descr="Rafael Pedraza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6" y="4507359"/>
            <a:ext cx="556821" cy="79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1" descr="Fernanda Peset"/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30" y="4532737"/>
            <a:ext cx="554592" cy="78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3" descr="Josep-Manuel Rodríguez-Gairín"/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417" y="4533087"/>
            <a:ext cx="554346" cy="78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5" descr="Luis Rodríguez-Yunta"/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304" y="4533087"/>
            <a:ext cx="554346" cy="78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7" descr="Sandra Sanz-Martos"/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298" y="4519169"/>
            <a:ext cx="554348" cy="78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9" descr="Tomás Saorín"/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4" y="5373216"/>
            <a:ext cx="554346" cy="78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1" descr="Jorge Serrano-Cobos"/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66" y="5373216"/>
            <a:ext cx="554346" cy="78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3" descr="Carlos-Miguel Tejada-Artigas"/>
          <p:cNvPicPr>
            <a:picLocks noChangeAspect="1"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953" y="5373216"/>
            <a:ext cx="554349" cy="78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5" descr="Daniel Torres-Salinas"/>
          <p:cNvPicPr>
            <a:picLocks noChangeAspect="1"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904" y="5373216"/>
            <a:ext cx="554351" cy="78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7" descr="Francisco Tosete"/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387" y="5373215"/>
            <a:ext cx="554346" cy="78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9" descr="Jesús Tramullas"/>
          <p:cNvPicPr>
            <a:picLocks noChangeAspect="1" noChangeArrowheads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369" y="5417252"/>
            <a:ext cx="541667" cy="77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31" descr="Cristóbal Urbano"/>
          <p:cNvPicPr>
            <a:picLocks noChangeAspect="1" noChangeArrowheads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815" y="5417252"/>
            <a:ext cx="541667" cy="77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665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Estructura del Anuario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/>
          </a:p>
          <a:p>
            <a:r>
              <a:rPr lang="es-ES" dirty="0" smtClean="0"/>
              <a:t>Prólogo</a:t>
            </a:r>
          </a:p>
          <a:p>
            <a:r>
              <a:rPr lang="es-ES" dirty="0" smtClean="0"/>
              <a:t>Temas analizados en 2012 (183 </a:t>
            </a:r>
            <a:r>
              <a:rPr lang="es-ES" dirty="0" err="1" smtClean="0"/>
              <a:t>pgas</a:t>
            </a:r>
            <a:r>
              <a:rPr lang="es-ES" dirty="0"/>
              <a:t>.</a:t>
            </a:r>
            <a:r>
              <a:rPr lang="es-ES" dirty="0" smtClean="0"/>
              <a:t>)</a:t>
            </a:r>
          </a:p>
          <a:p>
            <a:pPr lvl="1"/>
            <a:r>
              <a:rPr lang="es-ES" dirty="0" smtClean="0"/>
              <a:t>Notas y comentarios</a:t>
            </a:r>
            <a:endParaRPr lang="es-ES" dirty="0"/>
          </a:p>
          <a:p>
            <a:pPr lvl="1"/>
            <a:r>
              <a:rPr lang="es-ES" dirty="0" smtClean="0"/>
              <a:t>Informes de situación</a:t>
            </a:r>
          </a:p>
          <a:p>
            <a:r>
              <a:rPr lang="es-ES" dirty="0" smtClean="0"/>
              <a:t>Informes anuales (43 </a:t>
            </a:r>
            <a:r>
              <a:rPr lang="es-ES" dirty="0" err="1" smtClean="0"/>
              <a:t>pgas</a:t>
            </a:r>
            <a:r>
              <a:rPr lang="es-ES" dirty="0" smtClean="0"/>
              <a:t>.).</a:t>
            </a:r>
          </a:p>
          <a:p>
            <a:r>
              <a:rPr lang="es-ES" dirty="0" smtClean="0"/>
              <a:t>2012 en 60 noticias (20 </a:t>
            </a:r>
            <a:r>
              <a:rPr lang="es-ES" dirty="0" err="1" smtClean="0"/>
              <a:t>pgas</a:t>
            </a:r>
            <a:r>
              <a:rPr lang="es-ES" dirty="0" smtClean="0"/>
              <a:t>.).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Estructura del Anuario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Prólogo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196752"/>
            <a:ext cx="4807769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Flecha derecha"/>
          <p:cNvSpPr/>
          <p:nvPr/>
        </p:nvSpPr>
        <p:spPr>
          <a:xfrm>
            <a:off x="3275856" y="2420888"/>
            <a:ext cx="108012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Estructura del Anuario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1224920"/>
            <a:ext cx="8604448" cy="5372432"/>
          </a:xfrm>
        </p:spPr>
        <p:txBody>
          <a:bodyPr/>
          <a:lstStyle/>
          <a:p>
            <a:r>
              <a:rPr lang="es-ES" dirty="0" smtClean="0"/>
              <a:t>Temas analizados en 2012</a:t>
            </a:r>
          </a:p>
          <a:p>
            <a:pPr lvl="1"/>
            <a:r>
              <a:rPr lang="es-ES" dirty="0" smtClean="0"/>
              <a:t>Notas (35)</a:t>
            </a:r>
          </a:p>
          <a:p>
            <a:pPr lvl="2"/>
            <a:r>
              <a:rPr lang="es-ES" dirty="0" smtClean="0"/>
              <a:t>Formación y profesión (3)</a:t>
            </a:r>
          </a:p>
          <a:p>
            <a:pPr lvl="2"/>
            <a:r>
              <a:rPr lang="es-ES" dirty="0" smtClean="0"/>
              <a:t>Bibliotecas (10)</a:t>
            </a:r>
          </a:p>
          <a:p>
            <a:pPr lvl="2"/>
            <a:r>
              <a:rPr lang="es-ES" dirty="0" smtClean="0"/>
              <a:t>Gestión de información (2)</a:t>
            </a:r>
          </a:p>
          <a:p>
            <a:pPr lvl="2"/>
            <a:r>
              <a:rPr lang="es-ES" dirty="0" smtClean="0"/>
              <a:t>Comunicación científica (4)</a:t>
            </a:r>
          </a:p>
          <a:p>
            <a:pPr lvl="2"/>
            <a:r>
              <a:rPr lang="es-ES" dirty="0" smtClean="0"/>
              <a:t>Mercado, industria y sector información (5)</a:t>
            </a:r>
          </a:p>
          <a:p>
            <a:pPr lvl="2"/>
            <a:r>
              <a:rPr lang="es-ES" dirty="0" smtClean="0"/>
              <a:t>Sistemas de información (11)</a:t>
            </a:r>
            <a:endParaRPr lang="es-ES" dirty="0"/>
          </a:p>
          <a:p>
            <a:pPr lvl="2"/>
            <a:endParaRPr lang="es-E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96752"/>
            <a:ext cx="3275856" cy="249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2141528"/>
              </p:ext>
            </p:extLst>
          </p:nvPr>
        </p:nvGraphicFramePr>
        <p:xfrm>
          <a:off x="5396500" y="4005064"/>
          <a:ext cx="3675492" cy="2311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Estructura del Anuario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Temas analizados en 2012</a:t>
            </a:r>
          </a:p>
          <a:p>
            <a:pPr lvl="1"/>
            <a:r>
              <a:rPr lang="es-ES" dirty="0" smtClean="0"/>
              <a:t>Informes de situación (2)</a:t>
            </a:r>
          </a:p>
          <a:p>
            <a:pPr lvl="2"/>
            <a:r>
              <a:rPr lang="es-ES" sz="1800" dirty="0" smtClean="0"/>
              <a:t>Formación y profesión</a:t>
            </a:r>
          </a:p>
          <a:p>
            <a:pPr marL="594360" lvl="2" indent="0">
              <a:buNone/>
            </a:pPr>
            <a:r>
              <a:rPr lang="es-ES" sz="1800" dirty="0" smtClean="0"/>
              <a:t>	Por </a:t>
            </a:r>
            <a:r>
              <a:rPr lang="es-ES" sz="1800" b="1" dirty="0" smtClean="0"/>
              <a:t>Carlos-Miguel Tejada-Artigas</a:t>
            </a:r>
          </a:p>
          <a:p>
            <a:pPr lvl="2"/>
            <a:r>
              <a:rPr lang="es-ES" sz="1800" dirty="0" smtClean="0"/>
              <a:t>Gestión de información</a:t>
            </a:r>
          </a:p>
          <a:p>
            <a:pPr marL="594360" lvl="2" indent="0">
              <a:buNone/>
            </a:pPr>
            <a:r>
              <a:rPr lang="es-ES" sz="1800" dirty="0" smtClean="0"/>
              <a:t>	Por </a:t>
            </a:r>
            <a:r>
              <a:rPr lang="es-ES" sz="1800" b="1" dirty="0" smtClean="0"/>
              <a:t>Josep </a:t>
            </a:r>
            <a:r>
              <a:rPr lang="es-ES" sz="1800" b="1" dirty="0" err="1" smtClean="0"/>
              <a:t>Cobarsí</a:t>
            </a:r>
            <a:r>
              <a:rPr lang="es-ES" sz="1800" b="1" dirty="0" smtClean="0"/>
              <a:t>-Morales</a:t>
            </a:r>
          </a:p>
          <a:p>
            <a:pPr lvl="2"/>
            <a:endParaRPr lang="es-E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616028"/>
            <a:ext cx="2904109" cy="2693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773" y="3645024"/>
            <a:ext cx="2736304" cy="2680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88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Estructura del Anuario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Informes anuales</a:t>
            </a:r>
          </a:p>
          <a:p>
            <a:pPr lvl="1"/>
            <a:r>
              <a:rPr lang="es-ES" dirty="0" smtClean="0"/>
              <a:t>Bibliotecas (6)</a:t>
            </a:r>
          </a:p>
          <a:p>
            <a:pPr lvl="1"/>
            <a:r>
              <a:rPr lang="es-ES" dirty="0" smtClean="0"/>
              <a:t>Gestión de información (1)</a:t>
            </a:r>
          </a:p>
          <a:p>
            <a:pPr lvl="1"/>
            <a:r>
              <a:rPr lang="es-ES" dirty="0" smtClean="0"/>
              <a:t>Comunicación científica (5)</a:t>
            </a:r>
          </a:p>
          <a:p>
            <a:pPr lvl="1"/>
            <a:r>
              <a:rPr lang="es-ES" dirty="0" smtClean="0"/>
              <a:t>Mercado, industria y sector información (12)</a:t>
            </a:r>
          </a:p>
          <a:p>
            <a:pPr lvl="1"/>
            <a:r>
              <a:rPr lang="es-ES" dirty="0" smtClean="0"/>
              <a:t>Sistemas de información (3)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268760"/>
            <a:ext cx="172819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337645"/>
            <a:ext cx="42291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73" y="3933056"/>
            <a:ext cx="4058611" cy="2350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417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Estructura del Anuario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2012 en 60 noticias</a:t>
            </a:r>
          </a:p>
          <a:p>
            <a:pPr lvl="1"/>
            <a:r>
              <a:rPr lang="es-ES" dirty="0" smtClean="0"/>
              <a:t>Autores de la recopilación:</a:t>
            </a:r>
          </a:p>
          <a:p>
            <a:pPr lvl="2"/>
            <a:r>
              <a:rPr lang="es-ES" dirty="0" smtClean="0"/>
              <a:t>Ciro Llueca</a:t>
            </a:r>
          </a:p>
          <a:p>
            <a:pPr lvl="2"/>
            <a:r>
              <a:rPr lang="es-ES" dirty="0" smtClean="0"/>
              <a:t>Carlos-Miguel Tejada-Artigas</a:t>
            </a:r>
          </a:p>
          <a:p>
            <a:pPr lvl="2"/>
            <a:r>
              <a:rPr lang="es-ES" dirty="0" smtClean="0"/>
              <a:t>Elisa García-Morales Huidobro</a:t>
            </a:r>
          </a:p>
          <a:p>
            <a:pPr lvl="2"/>
            <a:r>
              <a:rPr lang="es-ES" dirty="0" smtClean="0"/>
              <a:t>Francisco </a:t>
            </a:r>
            <a:r>
              <a:rPr lang="es-ES" dirty="0" err="1" smtClean="0"/>
              <a:t>Tosete</a:t>
            </a:r>
            <a:endParaRPr lang="es-ES" dirty="0" smtClean="0"/>
          </a:p>
          <a:p>
            <a:pPr lvl="2"/>
            <a:r>
              <a:rPr lang="es-ES" dirty="0" smtClean="0"/>
              <a:t>Javier </a:t>
            </a:r>
            <a:r>
              <a:rPr lang="es-ES" dirty="0" err="1" smtClean="0"/>
              <a:t>Guallar</a:t>
            </a:r>
            <a:endParaRPr lang="es-ES" dirty="0" smtClean="0"/>
          </a:p>
          <a:p>
            <a:pPr lvl="2"/>
            <a:r>
              <a:rPr lang="es-ES" dirty="0" smtClean="0"/>
              <a:t>Juan-Antonio Pastor-Sánchez</a:t>
            </a:r>
          </a:p>
          <a:p>
            <a:pPr lvl="2"/>
            <a:r>
              <a:rPr lang="es-ES" dirty="0" smtClean="0"/>
              <a:t>Nieves González</a:t>
            </a:r>
          </a:p>
          <a:p>
            <a:pPr lvl="2"/>
            <a:r>
              <a:rPr lang="es-ES" dirty="0" err="1" smtClean="0"/>
              <a:t>Tomàs</a:t>
            </a:r>
            <a:r>
              <a:rPr lang="es-ES" dirty="0" smtClean="0"/>
              <a:t> </a:t>
            </a:r>
            <a:r>
              <a:rPr lang="es-ES" dirty="0" err="1" smtClean="0"/>
              <a:t>Baiget</a:t>
            </a:r>
            <a:endParaRPr lang="es-E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974" y="1215891"/>
            <a:ext cx="3515482" cy="5107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n">
  <a:themeElements>
    <a:clrScheme name="Orige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e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1115</TotalTime>
  <Words>262</Words>
  <Application>Microsoft Office PowerPoint</Application>
  <PresentationFormat>Presentación en pantalla (4:3)</PresentationFormat>
  <Paragraphs>78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Origen</vt:lpstr>
      <vt:lpstr>Anuario ThinkEPI v7 Crónica de una profesión en época de crisis </vt:lpstr>
      <vt:lpstr>Presentación</vt:lpstr>
      <vt:lpstr>Presentación</vt:lpstr>
      <vt:lpstr>Estructura del Anuario</vt:lpstr>
      <vt:lpstr>Estructura del Anuario</vt:lpstr>
      <vt:lpstr>Estructura del Anuario</vt:lpstr>
      <vt:lpstr>Estructura del Anuario</vt:lpstr>
      <vt:lpstr>Estructura del Anuario</vt:lpstr>
      <vt:lpstr>Estructura del Anuario</vt:lpstr>
      <vt:lpstr>Difusión y comunicación</vt:lpstr>
      <vt:lpstr>Datos web (2012)</vt:lpstr>
      <vt:lpstr>Datos web (2012)</vt:lpstr>
      <vt:lpstr>Datos web (2012)</vt:lpstr>
      <vt:lpstr>Presentación de PowerPoint</vt:lpstr>
    </vt:vector>
  </TitlesOfParts>
  <Company>UPV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Anuario ThinkEPI v7 Crónica de una profesión en época de crisis</dc:title>
  <dc:creator>enorma</dc:creator>
  <cp:lastModifiedBy>Quique</cp:lastModifiedBy>
  <cp:revision>54</cp:revision>
  <dcterms:created xsi:type="dcterms:W3CDTF">2013-05-06T09:22:20Z</dcterms:created>
  <dcterms:modified xsi:type="dcterms:W3CDTF">2013-05-09T06:00:49Z</dcterms:modified>
</cp:coreProperties>
</file>